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Ubuntu"/>
      <p:regular r:id="rId24"/>
      <p:bold r:id="rId25"/>
      <p:italic r:id="rId26"/>
      <p:boldItalic r:id="rId27"/>
    </p:embeddedFont>
    <p:embeddedFont>
      <p:font typeface="Old Standard TT"/>
      <p:regular r:id="rId28"/>
      <p:bold r:id="rId29"/>
      <p:italic r:id="rId30"/>
    </p:embeddedFont>
    <p:embeddedFont>
      <p:font typeface="Comfortaa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Ubuntu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Ubuntu-italic.fntdata"/><Relationship Id="rId25" Type="http://schemas.openxmlformats.org/officeDocument/2006/relationships/font" Target="fonts/Ubuntu-bold.fntdata"/><Relationship Id="rId28" Type="http://schemas.openxmlformats.org/officeDocument/2006/relationships/font" Target="fonts/OldStandardTT-regular.fntdata"/><Relationship Id="rId27" Type="http://schemas.openxmlformats.org/officeDocument/2006/relationships/font" Target="fonts/Ubuntu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ldStandardT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omfortaa-regular.fntdata"/><Relationship Id="rId30" Type="http://schemas.openxmlformats.org/officeDocument/2006/relationships/font" Target="fonts/OldStandardTT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Comfortaa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82325c0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82325c0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82325c0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82325c0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82325c0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82325c0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82325c0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82325c0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82325c0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82325c0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82325c0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82325c0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82325c0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82325c0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82325c0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82325c0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82325c0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82325c0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1b86126a_0_12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1b86126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578560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578560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5785609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5785609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82325c0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82325c0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82325c0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82325c0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82325c0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82325c0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82325c0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82325c0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82325c0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82325c0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82325c0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82325c0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3599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Logo Vertical-01.png"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0100" y="3583774"/>
            <a:ext cx="1869346" cy="1322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sao2_vertical_cor.png"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2025" y="3720025"/>
            <a:ext cx="1543050" cy="102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-12025" y="-21425"/>
            <a:ext cx="9156000" cy="350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Logo Vertical-01.png"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35335" y="119075"/>
            <a:ext cx="1338829" cy="947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512700" y="1898775"/>
            <a:ext cx="8118600" cy="6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pt-BR">
                <a:latin typeface="Consolas"/>
                <a:ea typeface="Consolas"/>
                <a:cs typeface="Consolas"/>
                <a:sym typeface="Consolas"/>
              </a:rPr>
              <a:t>lfa</a:t>
            </a:r>
            <a:r>
              <a:rPr lang="pt-BR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pt-BR">
                <a:latin typeface="Consolas"/>
                <a:ea typeface="Consolas"/>
                <a:cs typeface="Consolas"/>
                <a:sym typeface="Consolas"/>
              </a:rPr>
              <a:t>etiza</a:t>
            </a:r>
            <a:r>
              <a:rPr lang="pt-BR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ç</a:t>
            </a:r>
            <a:r>
              <a:rPr lang="pt-BR">
                <a:latin typeface="Consolas"/>
                <a:ea typeface="Consolas"/>
                <a:cs typeface="Consolas"/>
                <a:sym typeface="Consolas"/>
              </a:rPr>
              <a:t>ão </a:t>
            </a:r>
            <a:r>
              <a:rPr lang="pt-BR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pt-BR">
                <a:latin typeface="Consolas"/>
                <a:ea typeface="Consolas"/>
                <a:cs typeface="Consolas"/>
                <a:sym typeface="Consolas"/>
              </a:rPr>
              <a:t>igital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36447" l="0" r="0" t="0"/>
          <a:stretch/>
        </p:blipFill>
        <p:spPr>
          <a:xfrm>
            <a:off x="3093164" y="421575"/>
            <a:ext cx="2957671" cy="15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/>
          <p:nvPr/>
        </p:nvSpPr>
        <p:spPr>
          <a:xfrm>
            <a:off x="2800825" y="3536700"/>
            <a:ext cx="1802700" cy="157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PETmelhorada4k.png" id="66" name="Google Shape;66;p13"/>
          <p:cNvPicPr preferRelativeResize="0"/>
          <p:nvPr/>
        </p:nvPicPr>
        <p:blipFill rotWithShape="1">
          <a:blip r:embed="rId4">
            <a:alphaModFix/>
          </a:blip>
          <a:srcRect b="22528" l="0" r="0" t="0"/>
          <a:stretch/>
        </p:blipFill>
        <p:spPr>
          <a:xfrm>
            <a:off x="2877025" y="3696250"/>
            <a:ext cx="1577374" cy="80387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2776513" y="4389375"/>
            <a:ext cx="19308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71717"/>
                </a:solidFill>
                <a:latin typeface="Ubuntu"/>
                <a:ea typeface="Ubuntu"/>
                <a:cs typeface="Ubuntu"/>
                <a:sym typeface="Ubuntu"/>
              </a:rPr>
              <a:t>Sistemas de  Informação</a:t>
            </a:r>
            <a:endParaRPr sz="1200">
              <a:solidFill>
                <a:srgbClr val="17171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Lembrete	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311700" y="1171600"/>
            <a:ext cx="42912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➔"/>
            </a:pPr>
            <a:r>
              <a:rPr lang="pt-BR"/>
              <a:t>Selecione o usuário	“AlunoUFC”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Use a senha 			“alunoufc”.</a:t>
            </a:r>
            <a:endParaRPr/>
          </a:p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425" y="1058225"/>
            <a:ext cx="4128475" cy="30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075" y="1006775"/>
            <a:ext cx="6989849" cy="392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6° Passo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02075" y="2499816"/>
            <a:ext cx="4291200" cy="9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500">
                <a:solidFill>
                  <a:srgbClr val="FFFFFF"/>
                </a:solidFill>
              </a:rPr>
              <a:t>Agora é só usar!</a:t>
            </a:r>
            <a:endParaRPr sz="2500">
              <a:solidFill>
                <a:srgbClr val="FFFFFF"/>
              </a:solidFill>
            </a:endParaRPr>
          </a:p>
        </p:txBody>
      </p:sp>
      <p:sp>
        <p:nvSpPr>
          <p:cNvPr id="147" name="Google Shape;1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3" name="Google Shape;153;p24"/>
          <p:cNvSpPr txBox="1"/>
          <p:nvPr/>
        </p:nvSpPr>
        <p:spPr>
          <a:xfrm>
            <a:off x="1556075" y="3367825"/>
            <a:ext cx="61443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Comfortaa"/>
                <a:ea typeface="Comfortaa"/>
                <a:cs typeface="Comfortaa"/>
                <a:sym typeface="Comfortaa"/>
              </a:rPr>
              <a:t>Conhecendo o computador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Comfortaa"/>
                <a:ea typeface="Comfortaa"/>
                <a:cs typeface="Comfortaa"/>
                <a:sym typeface="Comfortaa"/>
              </a:rPr>
              <a:t>Desligando o Computador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1075" y="855950"/>
            <a:ext cx="2474300" cy="223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</a:t>
            </a:r>
            <a:r>
              <a:rPr lang="pt-BR"/>
              <a:t>° Passo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171600"/>
            <a:ext cx="42912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➔"/>
            </a:pPr>
            <a:r>
              <a:rPr lang="pt-BR"/>
              <a:t>Na barra superior clique no canto direito.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800" y="1244338"/>
            <a:ext cx="2985675" cy="32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988" y="1058225"/>
            <a:ext cx="6412035" cy="36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</a:t>
            </a:r>
            <a:r>
              <a:rPr lang="pt-BR"/>
              <a:t>° Passo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2343375" y="1746300"/>
            <a:ext cx="42912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000">
                <a:solidFill>
                  <a:srgbClr val="F3F3F3"/>
                </a:solidFill>
              </a:rPr>
              <a:t>Selecione a opção desligar.</a:t>
            </a:r>
            <a:endParaRPr sz="2000"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099" y="1058225"/>
            <a:ext cx="6383291" cy="3588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</a:t>
            </a:r>
            <a:r>
              <a:rPr lang="pt-BR"/>
              <a:t>° Passo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1710250" y="1659625"/>
            <a:ext cx="62364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3F3F3"/>
                </a:solidFill>
              </a:rPr>
              <a:t>Aguarde a confirmação de desligamento...</a:t>
            </a:r>
            <a:endParaRPr>
              <a:solidFill>
                <a:srgbClr val="F3F3F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099" y="1058225"/>
            <a:ext cx="6383291" cy="3588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</a:t>
            </a:r>
            <a:r>
              <a:rPr lang="pt-BR"/>
              <a:t>° Passo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1517325" y="1433175"/>
            <a:ext cx="6243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</a:rPr>
              <a:t>Selecione </a:t>
            </a:r>
            <a:r>
              <a:rPr lang="pt-BR">
                <a:solidFill>
                  <a:srgbClr val="FFFFFF"/>
                </a:solidFill>
              </a:rPr>
              <a:t>a confirmação de desligamento.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6" name="Google Shape;18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</a:t>
            </a:r>
            <a:r>
              <a:rPr lang="pt-BR"/>
              <a:t>° Passo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2" name="Google Shape;19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3" name="Google Shape;193;p29"/>
          <p:cNvSpPr txBox="1"/>
          <p:nvPr/>
        </p:nvSpPr>
        <p:spPr>
          <a:xfrm>
            <a:off x="311700" y="1139100"/>
            <a:ext cx="40131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➔"/>
            </a:pPr>
            <a:r>
              <a:rPr lang="pt-BR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Agora só esperar desligar.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6</a:t>
            </a:r>
            <a:r>
              <a:rPr lang="pt-BR"/>
              <a:t>° Passo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9" name="Google Shape;19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0" name="Google Shape;200;p30"/>
          <p:cNvSpPr txBox="1"/>
          <p:nvPr/>
        </p:nvSpPr>
        <p:spPr>
          <a:xfrm>
            <a:off x="311700" y="1139100"/>
            <a:ext cx="40131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➔"/>
            </a:pPr>
            <a:r>
              <a:rPr lang="pt-BR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Desligue o estabilizador no botão power e depois retire da tomada.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126" y="1058225"/>
            <a:ext cx="2424875" cy="32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Fim</a:t>
            </a:r>
            <a:endParaRPr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Obrigado pela sua atenção!</a:t>
            </a:r>
            <a:endParaRPr/>
          </a:p>
        </p:txBody>
      </p:sp>
      <p:sp>
        <p:nvSpPr>
          <p:cNvPr id="208" name="Google Shape;20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1556075" y="3367825"/>
            <a:ext cx="61443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Comfortaa"/>
                <a:ea typeface="Comfortaa"/>
                <a:cs typeface="Comfortaa"/>
                <a:sym typeface="Comfortaa"/>
              </a:rPr>
              <a:t>Conhecendo o computador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Comfortaa"/>
                <a:ea typeface="Comfortaa"/>
                <a:cs typeface="Comfortaa"/>
                <a:sym typeface="Comfortaa"/>
              </a:rPr>
              <a:t>Ligando o Computador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1075" y="855950"/>
            <a:ext cx="2474300" cy="223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1° Passo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171600"/>
            <a:ext cx="42912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➔"/>
            </a:pPr>
            <a:r>
              <a:rPr lang="pt-BR"/>
              <a:t>Verifique se o estabilizador está ligado </a:t>
            </a:r>
            <a:r>
              <a:rPr lang="pt-BR"/>
              <a:t>na tomada, caso não esteja, ligue-o.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225" y="1058225"/>
            <a:ext cx="3313750" cy="28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2° Passo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171600"/>
            <a:ext cx="42912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➔"/>
            </a:pPr>
            <a:r>
              <a:rPr lang="pt-BR"/>
              <a:t>Ligue o estabilizador no botão power.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126" y="1058225"/>
            <a:ext cx="2424875" cy="32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Lembrete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171600"/>
            <a:ext cx="42912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➔"/>
            </a:pPr>
            <a:r>
              <a:rPr lang="pt-BR"/>
              <a:t>Os símbolos ao lado são muito utilizados para fazer a representação do botão power, que é utilizado para ligar/desligar componentes eletrônicos.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574" y="1280592"/>
            <a:ext cx="1507373" cy="1513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850" y="1116525"/>
            <a:ext cx="1677775" cy="167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3° Passo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171600"/>
            <a:ext cx="42912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➔"/>
            </a:pPr>
            <a:r>
              <a:rPr lang="pt-BR"/>
              <a:t>Feito isso, ligue a cpu (gabinete).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876" y="1210625"/>
            <a:ext cx="3358174" cy="335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4° Passo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171600"/>
            <a:ext cx="42912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➔"/>
            </a:pPr>
            <a:r>
              <a:rPr lang="pt-BR"/>
              <a:t>Ligue o monitor.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50" y="1058225"/>
            <a:ext cx="3253675" cy="32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</a:t>
            </a:r>
            <a:r>
              <a:rPr lang="pt-BR"/>
              <a:t>° Passo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1171600"/>
            <a:ext cx="42912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➔"/>
            </a:pPr>
            <a:r>
              <a:rPr lang="pt-BR"/>
              <a:t>Se estiver configurado um usuário no computador, coloque a senha. Senão, ele entra direto na área de trabalho.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425" y="1058225"/>
            <a:ext cx="4128475" cy="30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5° Passo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1171600"/>
            <a:ext cx="42912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➔"/>
            </a:pPr>
            <a:r>
              <a:rPr lang="pt-BR"/>
              <a:t>Se estiver configurado um usuário no computador, coloque a senha. Senão, ele entra direto na área de trabalho.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425" y="1058225"/>
            <a:ext cx="4128475" cy="30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